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6" r:id="rId9"/>
    <p:sldId id="267" r:id="rId10"/>
    <p:sldId id="268"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2" d="100"/>
          <a:sy n="82" d="100"/>
        </p:scale>
        <p:origin x="300"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9/21/2017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9/21/2017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9/21/2017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9/21/2017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9/21/2017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9/21/2017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9/21/2017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treaties.fco.gov.uk/treati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SOURCES OF LAW</a:t>
            </a:r>
            <a:endParaRPr lang="en-GB" dirty="0"/>
          </a:p>
        </p:txBody>
      </p:sp>
      <p:sp>
        <p:nvSpPr>
          <p:cNvPr id="3" name="Subtitle 2"/>
          <p:cNvSpPr>
            <a:spLocks noGrp="1"/>
          </p:cNvSpPr>
          <p:nvPr>
            <p:ph type="subTitle" idx="1"/>
          </p:nvPr>
        </p:nvSpPr>
        <p:spPr/>
        <p:txBody>
          <a:bodyPr/>
          <a:lstStyle/>
          <a:p>
            <a:r>
              <a:rPr lang="en-GB" dirty="0" smtClean="0"/>
              <a:t>TAYLORS LECTURES</a:t>
            </a:r>
            <a:endParaRPr lang="en-GB" dirty="0"/>
          </a:p>
        </p:txBody>
      </p:sp>
    </p:spTree>
    <p:extLst>
      <p:ext uri="{BB962C8B-B14F-4D97-AF65-F5344CB8AC3E}">
        <p14:creationId xmlns:p14="http://schemas.microsoft.com/office/powerpoint/2010/main" val="660190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Equity</a:t>
            </a:r>
            <a:endParaRPr lang="en-GB" dirty="0"/>
          </a:p>
        </p:txBody>
      </p:sp>
      <p:sp>
        <p:nvSpPr>
          <p:cNvPr id="3" name="Content Placeholder 2"/>
          <p:cNvSpPr>
            <a:spLocks noGrp="1"/>
          </p:cNvSpPr>
          <p:nvPr>
            <p:ph idx="1"/>
          </p:nvPr>
        </p:nvSpPr>
        <p:spPr/>
        <p:txBody>
          <a:bodyPr>
            <a:normAutofit/>
          </a:bodyPr>
          <a:lstStyle/>
          <a:p>
            <a:r>
              <a:rPr lang="en-GB" sz="3600" dirty="0" smtClean="0"/>
              <a:t>This is a specific branch on law which mostly applies to property law. The principle, though, is of ensuring fairness, when the law may not directly specify that, so it may arise in other areas. An example might be somebody being stopped from taking an action that harms somebody else when they have promised not to do so and the other person has acted in reliance upon that. </a:t>
            </a:r>
            <a:endParaRPr lang="en-GB" sz="3600" dirty="0"/>
          </a:p>
        </p:txBody>
      </p:sp>
    </p:spTree>
    <p:extLst>
      <p:ext uri="{BB962C8B-B14F-4D97-AF65-F5344CB8AC3E}">
        <p14:creationId xmlns:p14="http://schemas.microsoft.com/office/powerpoint/2010/main" val="1767610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EU and UN Declaration of Human Rights</a:t>
            </a:r>
            <a:endParaRPr lang="en-GB" dirty="0"/>
          </a:p>
        </p:txBody>
      </p:sp>
      <p:sp>
        <p:nvSpPr>
          <p:cNvPr id="3" name="Text Placeholder 2"/>
          <p:cNvSpPr>
            <a:spLocks noGrp="1"/>
          </p:cNvSpPr>
          <p:nvPr>
            <p:ph type="body" idx="1"/>
          </p:nvPr>
        </p:nvSpPr>
        <p:spPr/>
        <p:txBody>
          <a:bodyPr/>
          <a:lstStyle/>
          <a:p>
            <a:r>
              <a:rPr lang="en-GB" dirty="0" smtClean="0"/>
              <a:t>EU DECLARATION</a:t>
            </a:r>
            <a:endParaRPr lang="en-GB" dirty="0"/>
          </a:p>
        </p:txBody>
      </p:sp>
      <p:sp>
        <p:nvSpPr>
          <p:cNvPr id="4" name="Content Placeholder 3"/>
          <p:cNvSpPr>
            <a:spLocks noGrp="1"/>
          </p:cNvSpPr>
          <p:nvPr>
            <p:ph sz="half" idx="2"/>
          </p:nvPr>
        </p:nvSpPr>
        <p:spPr/>
        <p:txBody>
          <a:bodyPr/>
          <a:lstStyle/>
          <a:p>
            <a:r>
              <a:rPr lang="en-GB" dirty="0" smtClean="0"/>
              <a:t>Binding on EU countries. Law should be applied in accord with this and this can be enforced through the European Court of Human Rights. It may affect non-EU countries seeking to operate in the EU, e.g. Google</a:t>
            </a:r>
            <a:endParaRPr lang="en-GB" dirty="0"/>
          </a:p>
        </p:txBody>
      </p:sp>
      <p:sp>
        <p:nvSpPr>
          <p:cNvPr id="5" name="Text Placeholder 4"/>
          <p:cNvSpPr>
            <a:spLocks noGrp="1"/>
          </p:cNvSpPr>
          <p:nvPr>
            <p:ph type="body" sz="quarter" idx="3"/>
          </p:nvPr>
        </p:nvSpPr>
        <p:spPr/>
        <p:txBody>
          <a:bodyPr/>
          <a:lstStyle/>
          <a:p>
            <a:r>
              <a:rPr lang="en-GB" dirty="0" smtClean="0"/>
              <a:t>UN DECLARATION</a:t>
            </a:r>
            <a:endParaRPr lang="en-GB" dirty="0"/>
          </a:p>
        </p:txBody>
      </p:sp>
      <p:sp>
        <p:nvSpPr>
          <p:cNvPr id="6" name="Content Placeholder 5"/>
          <p:cNvSpPr>
            <a:spLocks noGrp="1"/>
          </p:cNvSpPr>
          <p:nvPr>
            <p:ph sz="quarter" idx="4"/>
          </p:nvPr>
        </p:nvSpPr>
        <p:spPr/>
        <p:txBody>
          <a:bodyPr/>
          <a:lstStyle/>
          <a:p>
            <a:r>
              <a:rPr lang="en-GB" dirty="0" smtClean="0"/>
              <a:t>Enforced by the UN as an </a:t>
            </a:r>
            <a:r>
              <a:rPr lang="en-GB" smtClean="0"/>
              <a:t>international law</a:t>
            </a:r>
            <a:endParaRPr lang="en-GB"/>
          </a:p>
        </p:txBody>
      </p:sp>
    </p:spTree>
    <p:extLst>
      <p:ext uri="{BB962C8B-B14F-4D97-AF65-F5344CB8AC3E}">
        <p14:creationId xmlns:p14="http://schemas.microsoft.com/office/powerpoint/2010/main" val="2695165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INTRODUCTION TO SOURCES OF LAW</a:t>
            </a:r>
            <a:endParaRPr lang="en-GB" dirty="0"/>
          </a:p>
        </p:txBody>
      </p:sp>
      <p:sp>
        <p:nvSpPr>
          <p:cNvPr id="3" name="Content Placeholder 2"/>
          <p:cNvSpPr>
            <a:spLocks noGrp="1"/>
          </p:cNvSpPr>
          <p:nvPr>
            <p:ph idx="1"/>
          </p:nvPr>
        </p:nvSpPr>
        <p:spPr/>
        <p:txBody>
          <a:bodyPr/>
          <a:lstStyle/>
          <a:p>
            <a:r>
              <a:rPr lang="en-GB" sz="4000" dirty="0" smtClean="0"/>
              <a:t>SOURCES OF LAW IN THE UK</a:t>
            </a:r>
          </a:p>
          <a:p>
            <a:pPr lvl="1"/>
            <a:r>
              <a:rPr lang="en-GB" sz="2800" b="1" dirty="0" smtClean="0"/>
              <a:t>STATUTE</a:t>
            </a:r>
          </a:p>
          <a:p>
            <a:pPr lvl="1"/>
            <a:r>
              <a:rPr lang="en-GB" sz="2800" b="1" dirty="0" smtClean="0"/>
              <a:t>DELEGATED LEGISLATION</a:t>
            </a:r>
          </a:p>
          <a:p>
            <a:pPr lvl="1"/>
            <a:r>
              <a:rPr lang="en-GB" sz="2800" b="1" dirty="0" smtClean="0"/>
              <a:t>CASE LAW</a:t>
            </a:r>
          </a:p>
          <a:p>
            <a:pPr lvl="1"/>
            <a:r>
              <a:rPr lang="en-GB" sz="2800" b="1" dirty="0" smtClean="0"/>
              <a:t>EUROPEAN (EU) LAW</a:t>
            </a:r>
          </a:p>
          <a:p>
            <a:pPr lvl="1"/>
            <a:r>
              <a:rPr lang="en-GB" sz="2800" b="1" dirty="0" smtClean="0"/>
              <a:t>INTERNATIONAL TREATY</a:t>
            </a:r>
          </a:p>
          <a:p>
            <a:pPr lvl="1"/>
            <a:r>
              <a:rPr lang="en-GB" sz="2800" b="1" dirty="0" smtClean="0"/>
              <a:t>CUSTOM</a:t>
            </a:r>
          </a:p>
          <a:p>
            <a:pPr lvl="1"/>
            <a:r>
              <a:rPr lang="en-GB" sz="2800" b="1" dirty="0" smtClean="0"/>
              <a:t>EQUITY</a:t>
            </a:r>
            <a:endParaRPr lang="en-GB" sz="2800" b="1" dirty="0"/>
          </a:p>
        </p:txBody>
      </p:sp>
    </p:spTree>
    <p:extLst>
      <p:ext uri="{BB962C8B-B14F-4D97-AF65-F5344CB8AC3E}">
        <p14:creationId xmlns:p14="http://schemas.microsoft.com/office/powerpoint/2010/main" val="3411633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Statute</a:t>
            </a:r>
            <a:endParaRPr lang="en-GB" dirty="0"/>
          </a:p>
        </p:txBody>
      </p:sp>
      <p:sp>
        <p:nvSpPr>
          <p:cNvPr id="3" name="Content Placeholder 2"/>
          <p:cNvSpPr>
            <a:spLocks noGrp="1"/>
          </p:cNvSpPr>
          <p:nvPr>
            <p:ph sz="half" idx="1"/>
          </p:nvPr>
        </p:nvSpPr>
        <p:spPr/>
        <p:txBody>
          <a:bodyPr>
            <a:normAutofit/>
          </a:bodyPr>
          <a:lstStyle/>
          <a:p>
            <a:r>
              <a:rPr lang="en-GB" sz="3200" dirty="0" smtClean="0"/>
              <a:t>A statute is a law that is passed by Parliament.</a:t>
            </a:r>
          </a:p>
          <a:p>
            <a:endParaRPr lang="en-GB" sz="3200" dirty="0" smtClean="0"/>
          </a:p>
          <a:p>
            <a:r>
              <a:rPr lang="en-GB" sz="3200" dirty="0" smtClean="0"/>
              <a:t>Parliament can make new laws or revoke old laws. The courts will then apply the law. </a:t>
            </a:r>
            <a:endParaRPr lang="en-GB" sz="3200" dirty="0"/>
          </a:p>
        </p:txBody>
      </p:sp>
      <p:sp>
        <p:nvSpPr>
          <p:cNvPr id="4" name="Content Placeholder 3"/>
          <p:cNvSpPr>
            <a:spLocks noGrp="1"/>
          </p:cNvSpPr>
          <p:nvPr>
            <p:ph sz="half" idx="2"/>
          </p:nvPr>
        </p:nvSpPr>
        <p:spPr/>
        <p:txBody>
          <a:bodyPr>
            <a:normAutofit/>
          </a:bodyPr>
          <a:lstStyle/>
          <a:p>
            <a:r>
              <a:rPr lang="en-GB" sz="3200" i="1" dirty="0" smtClean="0"/>
              <a:t>There are three types of bills:</a:t>
            </a:r>
          </a:p>
          <a:p>
            <a:pPr marL="514350" indent="-514350">
              <a:buFont typeface="+mj-lt"/>
              <a:buAutoNum type="arabicPeriod"/>
            </a:pPr>
            <a:r>
              <a:rPr lang="en-GB" sz="3200" b="1" i="1" dirty="0" smtClean="0"/>
              <a:t>Public Bills</a:t>
            </a:r>
          </a:p>
          <a:p>
            <a:pPr marL="514350" indent="-514350">
              <a:buFont typeface="+mj-lt"/>
              <a:buAutoNum type="arabicPeriod"/>
            </a:pPr>
            <a:r>
              <a:rPr lang="en-GB" sz="3200" b="1" i="1" dirty="0" smtClean="0"/>
              <a:t>Private Members Bills</a:t>
            </a:r>
          </a:p>
          <a:p>
            <a:pPr marL="514350" indent="-514350">
              <a:buFont typeface="+mj-lt"/>
              <a:buAutoNum type="arabicPeriod"/>
            </a:pPr>
            <a:r>
              <a:rPr lang="en-GB" sz="3200" b="1" i="1" dirty="0" smtClean="0"/>
              <a:t>Private Bills</a:t>
            </a:r>
            <a:endParaRPr lang="en-GB" sz="3200" b="1" i="1" dirty="0"/>
          </a:p>
        </p:txBody>
      </p:sp>
    </p:spTree>
    <p:extLst>
      <p:ext uri="{BB962C8B-B14F-4D97-AF65-F5344CB8AC3E}">
        <p14:creationId xmlns:p14="http://schemas.microsoft.com/office/powerpoint/2010/main" val="1272992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GB" dirty="0" smtClean="0"/>
              <a:t>Process for Passing Act of Parliament</a:t>
            </a:r>
            <a:endParaRPr lang="en-GB" dirty="0"/>
          </a:p>
        </p:txBody>
      </p:sp>
      <p:sp>
        <p:nvSpPr>
          <p:cNvPr id="8" name="Content Placeholder 7"/>
          <p:cNvSpPr>
            <a:spLocks noGrp="1"/>
          </p:cNvSpPr>
          <p:nvPr>
            <p:ph idx="1"/>
          </p:nvPr>
        </p:nvSpPr>
        <p:spPr>
          <a:xfrm>
            <a:off x="1120000" y="1825625"/>
            <a:ext cx="9594892" cy="4351338"/>
          </a:xfrm>
        </p:spPr>
        <p:txBody>
          <a:bodyPr numCol="2">
            <a:normAutofit/>
          </a:bodyPr>
          <a:lstStyle/>
          <a:p>
            <a:pPr marL="514350" indent="-514350">
              <a:buFont typeface="+mj-lt"/>
              <a:buAutoNum type="arabicPeriod"/>
            </a:pPr>
            <a:endParaRPr lang="en-GB" sz="3600" dirty="0" smtClean="0"/>
          </a:p>
          <a:p>
            <a:pPr marL="514350" indent="-514350">
              <a:buFont typeface="+mj-lt"/>
              <a:buAutoNum type="arabicPeriod"/>
            </a:pPr>
            <a:r>
              <a:rPr lang="en-GB" sz="3600" dirty="0" smtClean="0"/>
              <a:t>The Bill stage</a:t>
            </a:r>
          </a:p>
          <a:p>
            <a:pPr marL="514350" indent="-514350">
              <a:buFont typeface="+mj-lt"/>
              <a:buAutoNum type="arabicPeriod"/>
            </a:pPr>
            <a:r>
              <a:rPr lang="en-GB" sz="3600" dirty="0" smtClean="0"/>
              <a:t>First Reading</a:t>
            </a:r>
          </a:p>
          <a:p>
            <a:pPr marL="514350" indent="-514350">
              <a:buFont typeface="+mj-lt"/>
              <a:buAutoNum type="arabicPeriod"/>
            </a:pPr>
            <a:r>
              <a:rPr lang="en-GB" sz="3600" dirty="0" smtClean="0"/>
              <a:t>Second Reading</a:t>
            </a:r>
          </a:p>
          <a:p>
            <a:pPr marL="514350" indent="-514350">
              <a:buFont typeface="+mj-lt"/>
              <a:buAutoNum type="arabicPeriod"/>
            </a:pPr>
            <a:r>
              <a:rPr lang="en-GB" sz="3600" dirty="0" smtClean="0"/>
              <a:t>Committee stage</a:t>
            </a:r>
          </a:p>
          <a:p>
            <a:pPr marL="514350" indent="-514350">
              <a:buFont typeface="+mj-lt"/>
              <a:buAutoNum type="arabicPeriod"/>
            </a:pPr>
            <a:endParaRPr lang="en-GB" sz="3600" dirty="0"/>
          </a:p>
          <a:p>
            <a:pPr marL="514350" indent="-514350">
              <a:buFont typeface="+mj-lt"/>
              <a:buAutoNum type="arabicPeriod"/>
            </a:pPr>
            <a:endParaRPr lang="en-GB" sz="3600" dirty="0" smtClean="0"/>
          </a:p>
          <a:p>
            <a:pPr marL="0" indent="0">
              <a:buNone/>
            </a:pPr>
            <a:endParaRPr lang="en-GB" sz="3600" dirty="0" smtClean="0"/>
          </a:p>
          <a:p>
            <a:pPr marL="742950" indent="-742950">
              <a:buFont typeface="+mj-lt"/>
              <a:buAutoNum type="arabicPeriod" startAt="5"/>
            </a:pPr>
            <a:r>
              <a:rPr lang="en-GB" sz="3600" dirty="0" smtClean="0"/>
              <a:t>Report stage</a:t>
            </a:r>
          </a:p>
          <a:p>
            <a:pPr marL="742950" indent="-742950">
              <a:buFont typeface="+mj-lt"/>
              <a:buAutoNum type="arabicPeriod" startAt="5"/>
            </a:pPr>
            <a:r>
              <a:rPr lang="en-GB" sz="3600" dirty="0" smtClean="0"/>
              <a:t>Third reading</a:t>
            </a:r>
          </a:p>
          <a:p>
            <a:pPr marL="742950" indent="-742950">
              <a:buFont typeface="+mj-lt"/>
              <a:buAutoNum type="arabicPeriod" startAt="5"/>
            </a:pPr>
            <a:r>
              <a:rPr lang="en-GB" sz="3600" dirty="0" smtClean="0"/>
              <a:t>House of Lords</a:t>
            </a:r>
          </a:p>
          <a:p>
            <a:pPr marL="742950" indent="-742950">
              <a:buFont typeface="+mj-lt"/>
              <a:buAutoNum type="arabicPeriod" startAt="5"/>
            </a:pPr>
            <a:r>
              <a:rPr lang="en-GB" sz="3600" dirty="0" smtClean="0"/>
              <a:t>Royal Assent</a:t>
            </a:r>
            <a:endParaRPr lang="en-GB" sz="3600" dirty="0"/>
          </a:p>
        </p:txBody>
      </p:sp>
    </p:spTree>
    <p:extLst>
      <p:ext uri="{BB962C8B-B14F-4D97-AF65-F5344CB8AC3E}">
        <p14:creationId xmlns:p14="http://schemas.microsoft.com/office/powerpoint/2010/main" val="2604499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Delegated Legislation</a:t>
            </a:r>
            <a:endParaRPr lang="en-GB" dirty="0"/>
          </a:p>
        </p:txBody>
      </p:sp>
      <p:sp>
        <p:nvSpPr>
          <p:cNvPr id="3" name="Content Placeholder 2"/>
          <p:cNvSpPr>
            <a:spLocks noGrp="1"/>
          </p:cNvSpPr>
          <p:nvPr>
            <p:ph idx="1"/>
          </p:nvPr>
        </p:nvSpPr>
        <p:spPr/>
        <p:txBody>
          <a:bodyPr>
            <a:normAutofit/>
          </a:bodyPr>
          <a:lstStyle/>
          <a:p>
            <a:r>
              <a:rPr lang="en-GB" dirty="0" smtClean="0"/>
              <a:t>Statutory Instruments – Prepared by government departments</a:t>
            </a:r>
          </a:p>
          <a:p>
            <a:endParaRPr lang="en-GB" dirty="0" smtClean="0"/>
          </a:p>
          <a:p>
            <a:r>
              <a:rPr lang="en-GB" dirty="0" smtClean="0"/>
              <a:t>By-laws – made by public bodies, local authorities and national bodies, such as relating to conduct on the railways and in town centres</a:t>
            </a:r>
          </a:p>
          <a:p>
            <a:endParaRPr lang="en-GB" dirty="0" smtClean="0"/>
          </a:p>
          <a:p>
            <a:r>
              <a:rPr lang="en-GB" dirty="0" smtClean="0"/>
              <a:t>Orders in Council – made by the Government in times of national emergency</a:t>
            </a:r>
            <a:endParaRPr lang="en-GB" dirty="0"/>
          </a:p>
        </p:txBody>
      </p:sp>
    </p:spTree>
    <p:extLst>
      <p:ext uri="{BB962C8B-B14F-4D97-AF65-F5344CB8AC3E}">
        <p14:creationId xmlns:p14="http://schemas.microsoft.com/office/powerpoint/2010/main" val="4037686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Law (or “Common Law”)</a:t>
            </a:r>
            <a:endParaRPr lang="en-GB" dirty="0"/>
          </a:p>
        </p:txBody>
      </p:sp>
      <p:sp>
        <p:nvSpPr>
          <p:cNvPr id="3" name="Content Placeholder 2"/>
          <p:cNvSpPr>
            <a:spLocks noGrp="1"/>
          </p:cNvSpPr>
          <p:nvPr>
            <p:ph idx="1"/>
          </p:nvPr>
        </p:nvSpPr>
        <p:spPr/>
        <p:txBody>
          <a:bodyPr>
            <a:normAutofit/>
          </a:bodyPr>
          <a:lstStyle/>
          <a:p>
            <a:pPr marL="0" indent="0">
              <a:buNone/>
            </a:pPr>
            <a:r>
              <a:rPr lang="en-GB" sz="3600" dirty="0" smtClean="0"/>
              <a:t>Effectively Judge-made law, by applying the law in a way that follows decisions in previous cases. These decisions may then bind lower courts. </a:t>
            </a:r>
          </a:p>
          <a:p>
            <a:pPr marL="0" indent="0">
              <a:buNone/>
            </a:pPr>
            <a:endParaRPr lang="en-GB" sz="3600" dirty="0"/>
          </a:p>
          <a:p>
            <a:pPr marL="0" indent="0">
              <a:buNone/>
            </a:pPr>
            <a:r>
              <a:rPr lang="en-GB" sz="3600" dirty="0" smtClean="0"/>
              <a:t>Recent example: Case of ‘M’ relating to the courts not having to be consulted for medical practitioners and family members to agree to withhold life sustaining treatment to terminally ill patient.</a:t>
            </a:r>
            <a:endParaRPr lang="en-GB" sz="3600" dirty="0"/>
          </a:p>
        </p:txBody>
      </p:sp>
    </p:spTree>
    <p:extLst>
      <p:ext uri="{BB962C8B-B14F-4D97-AF65-F5344CB8AC3E}">
        <p14:creationId xmlns:p14="http://schemas.microsoft.com/office/powerpoint/2010/main" val="1991913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 Law</a:t>
            </a:r>
            <a:endParaRPr lang="en-GB" dirty="0"/>
          </a:p>
        </p:txBody>
      </p:sp>
      <p:sp>
        <p:nvSpPr>
          <p:cNvPr id="3" name="Content Placeholder 2"/>
          <p:cNvSpPr>
            <a:spLocks noGrp="1"/>
          </p:cNvSpPr>
          <p:nvPr>
            <p:ph idx="1"/>
          </p:nvPr>
        </p:nvSpPr>
        <p:spPr/>
        <p:txBody>
          <a:bodyPr>
            <a:normAutofit/>
          </a:bodyPr>
          <a:lstStyle/>
          <a:p>
            <a:r>
              <a:rPr lang="en-GB" sz="3200" dirty="0" smtClean="0"/>
              <a:t>Produces new law e.g. GDPR relating to Data Protection</a:t>
            </a:r>
          </a:p>
          <a:p>
            <a:endParaRPr lang="en-GB" sz="3200" dirty="0" smtClean="0"/>
          </a:p>
          <a:p>
            <a:r>
              <a:rPr lang="en-GB" sz="3200" dirty="0" smtClean="0"/>
              <a:t>Courts must interpret and apply UK law in a way that avoids conflict with EU law</a:t>
            </a:r>
          </a:p>
          <a:p>
            <a:endParaRPr lang="en-GB" sz="3200" dirty="0"/>
          </a:p>
          <a:p>
            <a:r>
              <a:rPr lang="en-GB" sz="3200" dirty="0" smtClean="0"/>
              <a:t>Enforceable through application to the European Court of Justice</a:t>
            </a:r>
          </a:p>
        </p:txBody>
      </p:sp>
    </p:spTree>
    <p:extLst>
      <p:ext uri="{BB962C8B-B14F-4D97-AF65-F5344CB8AC3E}">
        <p14:creationId xmlns:p14="http://schemas.microsoft.com/office/powerpoint/2010/main" val="2649778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73381"/>
            <a:ext cx="10515600" cy="1325563"/>
          </a:xfrm>
        </p:spPr>
        <p:txBody>
          <a:bodyPr/>
          <a:lstStyle/>
          <a:p>
            <a:r>
              <a:rPr lang="en-GB" dirty="0" smtClean="0"/>
              <a:t>International Treaty</a:t>
            </a:r>
            <a:endParaRPr lang="en-GB" dirty="0"/>
          </a:p>
        </p:txBody>
      </p:sp>
      <p:sp>
        <p:nvSpPr>
          <p:cNvPr id="3" name="Content Placeholder 2"/>
          <p:cNvSpPr>
            <a:spLocks noGrp="1"/>
          </p:cNvSpPr>
          <p:nvPr>
            <p:ph idx="1"/>
          </p:nvPr>
        </p:nvSpPr>
        <p:spPr/>
        <p:txBody>
          <a:bodyPr/>
          <a:lstStyle/>
          <a:p>
            <a:r>
              <a:rPr lang="en-GB" dirty="0" smtClean="0"/>
              <a:t>There are over 14,000 treaties that the UK is party to. These can be accessed via the Government Website </a:t>
            </a:r>
            <a:r>
              <a:rPr lang="en-US" altLang="en-US" dirty="0">
                <a:solidFill>
                  <a:schemeClr val="tx1"/>
                </a:solidFill>
                <a:latin typeface="Arial" panose="020B0604020202020204" pitchFamily="34" charset="0"/>
                <a:hlinkClick r:id="rId2"/>
              </a:rPr>
              <a:t>UK Treaties Online (UKTO</a:t>
            </a:r>
            <a:r>
              <a:rPr lang="en-US" altLang="en-US" dirty="0" smtClean="0">
                <a:solidFill>
                  <a:schemeClr val="tx1"/>
                </a:solidFill>
                <a:latin typeface="Arial" panose="020B0604020202020204" pitchFamily="34" charset="0"/>
                <a:hlinkClick r:id="rId2"/>
              </a:rPr>
              <a:t>)</a:t>
            </a:r>
            <a:endParaRPr lang="en-US" altLang="en-US" dirty="0">
              <a:solidFill>
                <a:schemeClr val="tx1"/>
              </a:solidFill>
              <a:latin typeface="Arial" panose="020B0604020202020204" pitchFamily="34" charset="0"/>
            </a:endParaRPr>
          </a:p>
          <a:p>
            <a:r>
              <a:rPr lang="en-GB" dirty="0" smtClean="0"/>
              <a:t>Signatories agree to be bound by the terms of the treaty. The subject matters may be wide, for example the Kyoto Agreement on climate </a:t>
            </a:r>
            <a:endParaRPr lang="en-GB" dirty="0"/>
          </a:p>
        </p:txBody>
      </p:sp>
      <p:sp>
        <p:nvSpPr>
          <p:cNvPr id="5" name="Rectangle 2"/>
          <p:cNvSpPr>
            <a:spLocks noChangeArrowheads="1"/>
          </p:cNvSpPr>
          <p:nvPr/>
        </p:nvSpPr>
        <p:spPr bwMode="auto">
          <a:xfrm>
            <a:off x="0" y="-184666"/>
            <a:ext cx="12192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1643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Custom</a:t>
            </a:r>
            <a:endParaRPr lang="en-GB" dirty="0"/>
          </a:p>
        </p:txBody>
      </p:sp>
      <p:sp>
        <p:nvSpPr>
          <p:cNvPr id="3" name="Content Placeholder 2"/>
          <p:cNvSpPr>
            <a:spLocks noGrp="1"/>
          </p:cNvSpPr>
          <p:nvPr>
            <p:ph idx="1"/>
          </p:nvPr>
        </p:nvSpPr>
        <p:spPr/>
        <p:txBody>
          <a:bodyPr>
            <a:normAutofit/>
          </a:bodyPr>
          <a:lstStyle/>
          <a:p>
            <a:r>
              <a:rPr lang="en-GB" sz="3200" dirty="0" smtClean="0"/>
              <a:t>This was based on traditional local practice for interpreting laws. As steps are made for consistency nationwide, this is increasingly less relevant. </a:t>
            </a:r>
            <a:endParaRPr lang="en-GB" sz="3200" dirty="0"/>
          </a:p>
        </p:txBody>
      </p:sp>
    </p:spTree>
    <p:extLst>
      <p:ext uri="{BB962C8B-B14F-4D97-AF65-F5344CB8AC3E}">
        <p14:creationId xmlns:p14="http://schemas.microsoft.com/office/powerpoint/2010/main" val="2112160703"/>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45</TotalTime>
  <Words>468</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Corbel</vt:lpstr>
      <vt:lpstr>Depth</vt:lpstr>
      <vt:lpstr>SOURCES OF LAW</vt:lpstr>
      <vt:lpstr>INTRODUCTION TO SOURCES OF LAW</vt:lpstr>
      <vt:lpstr>Statute</vt:lpstr>
      <vt:lpstr>Process for Passing Act of Parliament</vt:lpstr>
      <vt:lpstr>Delegated Legislation</vt:lpstr>
      <vt:lpstr>Case Law (or “Common Law”)</vt:lpstr>
      <vt:lpstr>EU Law</vt:lpstr>
      <vt:lpstr>International Treaty</vt:lpstr>
      <vt:lpstr>Custom</vt:lpstr>
      <vt:lpstr>Equity</vt:lpstr>
      <vt:lpstr>EU and UN Declaration of Human Rights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LAW</dc:title>
  <dc:creator>Psyche Kick</dc:creator>
  <cp:lastModifiedBy>Psyche Kick</cp:lastModifiedBy>
  <cp:revision>6</cp:revision>
  <dcterms:created xsi:type="dcterms:W3CDTF">2017-09-21T22:57:32Z</dcterms:created>
  <dcterms:modified xsi:type="dcterms:W3CDTF">2017-09-21T23:43:03Z</dcterms:modified>
</cp:coreProperties>
</file>